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4" r:id="rId1"/>
  </p:sldMasterIdLst>
  <p:notesMasterIdLst>
    <p:notesMasterId r:id="rId59"/>
  </p:notesMasterIdLst>
  <p:sldIdLst>
    <p:sldId id="923" r:id="rId2"/>
    <p:sldId id="1094" r:id="rId3"/>
    <p:sldId id="1209" r:id="rId4"/>
    <p:sldId id="1210" r:id="rId5"/>
    <p:sldId id="1211" r:id="rId6"/>
    <p:sldId id="1212" r:id="rId7"/>
    <p:sldId id="1213" r:id="rId8"/>
    <p:sldId id="1214" r:id="rId9"/>
    <p:sldId id="1215" r:id="rId10"/>
    <p:sldId id="1216" r:id="rId11"/>
    <p:sldId id="1217" r:id="rId12"/>
    <p:sldId id="1153" r:id="rId13"/>
    <p:sldId id="998" r:id="rId14"/>
    <p:sldId id="1218" r:id="rId15"/>
    <p:sldId id="1228" r:id="rId16"/>
    <p:sldId id="1219" r:id="rId17"/>
    <p:sldId id="1220" r:id="rId18"/>
    <p:sldId id="1229" r:id="rId19"/>
    <p:sldId id="1221" r:id="rId20"/>
    <p:sldId id="1222" r:id="rId21"/>
    <p:sldId id="1230" r:id="rId22"/>
    <p:sldId id="1223" r:id="rId23"/>
    <p:sldId id="1231" r:id="rId24"/>
    <p:sldId id="1232" r:id="rId25"/>
    <p:sldId id="1224" r:id="rId26"/>
    <p:sldId id="1242" r:id="rId27"/>
    <p:sldId id="1225" r:id="rId28"/>
    <p:sldId id="1243" r:id="rId29"/>
    <p:sldId id="1226" r:id="rId30"/>
    <p:sldId id="1244" r:id="rId31"/>
    <p:sldId id="1227" r:id="rId32"/>
    <p:sldId id="1233" r:id="rId33"/>
    <p:sldId id="1234" r:id="rId34"/>
    <p:sldId id="1239" r:id="rId35"/>
    <p:sldId id="1245" r:id="rId36"/>
    <p:sldId id="1241" r:id="rId37"/>
    <p:sldId id="1246" r:id="rId38"/>
    <p:sldId id="1235" r:id="rId39"/>
    <p:sldId id="1247" r:id="rId40"/>
    <p:sldId id="1240" r:id="rId41"/>
    <p:sldId id="1248" r:id="rId42"/>
    <p:sldId id="1236" r:id="rId43"/>
    <p:sldId id="1237" r:id="rId44"/>
    <p:sldId id="1238" r:id="rId45"/>
    <p:sldId id="1249" r:id="rId46"/>
    <p:sldId id="1254" r:id="rId47"/>
    <p:sldId id="1258" r:id="rId48"/>
    <p:sldId id="1250" r:id="rId49"/>
    <p:sldId id="1251" r:id="rId50"/>
    <p:sldId id="1259" r:id="rId51"/>
    <p:sldId id="1253" r:id="rId52"/>
    <p:sldId id="1260" r:id="rId53"/>
    <p:sldId id="1252" r:id="rId54"/>
    <p:sldId id="1255" r:id="rId55"/>
    <p:sldId id="1256" r:id="rId56"/>
    <p:sldId id="1261" r:id="rId57"/>
    <p:sldId id="1257" r:id="rId5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Wingdings 2" panose="05020102010507070707" pitchFamily="18" charset="2"/>
      <p:regular r:id="rId72"/>
    </p:embeddedFont>
  </p:embeddedFontLst>
  <p:custDataLst>
    <p:tags r:id="rId7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B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B3494A-E601-4798-AA12-8FB5BEBC3E2A}">
  <a:tblStyle styleId="{6BB3494A-E601-4798-AA12-8FB5BEBC3E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4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56596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26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421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94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584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158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98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403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787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167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910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180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846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388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27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642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556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92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31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630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video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5663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831687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5505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ext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8310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83752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78836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16297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5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08833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193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4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739468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dul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12" name="Title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3" name="Text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25018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ext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9" name="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809699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gratul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58176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26022"/>
            <a:ext cx="8229600" cy="294311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0" cy="498213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60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2734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6030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4527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blem and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ext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7145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t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4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Picture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0" name="Text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58225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2" name="Picture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7246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Text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6412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24"/>
    </p:custDataLst>
    <p:extLst>
      <p:ext uri="{BB962C8B-B14F-4D97-AF65-F5344CB8AC3E}">
        <p14:creationId xmlns:p14="http://schemas.microsoft.com/office/powerpoint/2010/main" val="253057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32" r:id="rId3"/>
    <p:sldLayoutId id="2147483734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7" r:id="rId22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IDQ Probabilistic Models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2D1E7-BF96-43F4-B0C2-345F1935E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489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89EA3E-3F7F-408A-AE12-4274B50B2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4" y="1153682"/>
            <a:ext cx="7171427" cy="3740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DB1D5D-D151-4845-94E8-CD3EF44B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9" y="12685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6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C669E-2AB2-4FBA-9722-13EABB833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6" y="1341690"/>
            <a:ext cx="7539487" cy="3467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7C3DC3-FD6C-4FA9-B185-DCFFE62E4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5" y="7697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3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1 : Create Physical Data Object </a:t>
            </a: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 err="1">
                <a:sym typeface="Wingdings" panose="05000000000000000000" pitchFamily="2" charset="2"/>
              </a:rPr>
              <a:t>estore_sales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97437-8B2E-4675-8C2E-986BD878A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99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43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64304" y="1248117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estore_sales.CSV     Delimited = Comma       First Line Column Name =&gt; True   Text Qualifier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Double Quotes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D0453-8D4A-4271-86EF-F84FE715E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" y="2321273"/>
            <a:ext cx="2087592" cy="1991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64901-0F20-44FA-BE55-44F4CD195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028" y="2321273"/>
            <a:ext cx="2714828" cy="279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18E5FF-9D04-4FF0-B06F-C3FAEB1B3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692" y="2321273"/>
            <a:ext cx="3410308" cy="279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DFA402-C18F-4D4D-AE73-4F69F52F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7" y="12685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5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47290" y="1119929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estore_sales.CSV     Delimited = Comma       First Line Column Name =&gt; True   Text Qualifier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Double Quotes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C1542-34A9-4F64-A5EE-21D1F3965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3" y="2039967"/>
            <a:ext cx="2542121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CFE29-4700-492D-BAC0-7D785B18F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01" y="2039967"/>
            <a:ext cx="2980990" cy="31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7D05A8-BD41-44ED-8842-CC8802DDE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789" y="2039966"/>
            <a:ext cx="2812211" cy="310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C3BC40-8CF7-4092-AE2C-E0B9012D9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7" y="9363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6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326081"/>
          </a:xfrm>
        </p:spPr>
        <p:txBody>
          <a:bodyPr anchor="t">
            <a:noAutofit/>
          </a:bodyPr>
          <a:lstStyle/>
          <a:p>
            <a:r>
              <a:rPr lang="en-US" b="1" dirty="0"/>
              <a:t>Task 1 : Create Physical Data Object </a:t>
            </a:r>
            <a:r>
              <a:rPr lang="en-US" b="1" dirty="0">
                <a:sym typeface="Wingdings" panose="05000000000000000000" pitchFamily="2" charset="2"/>
              </a:rPr>
              <a:t> LABELDATA  EMPTY  ADD Columns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1AA9F-05D2-4AAB-B768-F1B17CB56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159112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593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04484" y="1060109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LABELDATA.txt     CREATE AS EMPTY   </a:t>
            </a: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COLUMN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LABEL STRING 30  </a:t>
            </a: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DATA STRING 170 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A786DD-83B7-4B4F-836E-48EF1E871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6860"/>
            <a:ext cx="2541917" cy="315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B0C75-5647-46DC-A53A-E509D537BF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111" y="1986861"/>
            <a:ext cx="2813044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83B8C6-A3F6-4CD1-83C4-D3D08F0F2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1" y="1986860"/>
            <a:ext cx="3531079" cy="315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9A9E1C-FC44-4D5E-8CFF-6CA1E9AF6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4" y="9266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55274" y="966105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 READ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SOURCE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C:\DATA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FILENAME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LABELDATA.txt </a:t>
            </a:r>
            <a:endParaRPr lang="en-IN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 WRITE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TARGETDIR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C:\TARGET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FILENAME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LABELDATA.txt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BD135-9CE8-42BD-9719-722B437575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0254"/>
            <a:ext cx="4438895" cy="332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D564F9-B2FE-4100-80C5-F6A336003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36" y="1820254"/>
            <a:ext cx="4272951" cy="332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D72375-E368-4960-B668-A9406099F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3" y="8412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8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3 : DATA PROFILE </a:t>
            </a: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 err="1">
                <a:sym typeface="Wingdings" panose="05000000000000000000" pitchFamily="2" charset="2"/>
              </a:rPr>
              <a:t>estore_sales</a:t>
            </a:r>
            <a:r>
              <a:rPr lang="en-US" b="1" dirty="0">
                <a:sym typeface="Wingdings" panose="05000000000000000000" pitchFamily="2" charset="2"/>
              </a:rPr>
              <a:t>  ANALYZE DATA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5DDD1-C1DD-491D-BE63-8D11FE608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80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47290" y="1043017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Profile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ESTORE_SALES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1471-58BB-4DA0-9D0D-EC011273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0075"/>
            <a:ext cx="3157855" cy="32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817B-A1AF-4CB0-A420-4E75F11B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83" y="2076628"/>
            <a:ext cx="3757930" cy="306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1621FD-F20F-478B-B99C-EF854842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2" y="8412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8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AE102-081E-41A6-AF85-9967761E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2" y="1162677"/>
            <a:ext cx="3988526" cy="3298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F4DFB-1166-4C5B-BFEF-9C5ED24C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19" y="1069675"/>
            <a:ext cx="4339415" cy="3684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5CBDA8-E4A6-40EF-A27F-C4DE73233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2" y="7408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20769" y="1119929"/>
            <a:ext cx="8649420" cy="5060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Profile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ESTORE_SALES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841AA-4F79-4E89-86CC-E76C8F61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9158"/>
            <a:ext cx="3364302" cy="343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2EE62-F3DE-47AB-85D3-B11AE8EE1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9158"/>
            <a:ext cx="4198189" cy="331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09FE2-429E-4C3B-A9D0-13E1F0F68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69" y="10976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9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4 : From Data Profile </a:t>
            </a: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 err="1">
                <a:sym typeface="Wingdings" panose="05000000000000000000" pitchFamily="2" charset="2"/>
              </a:rPr>
              <a:t>estore_sales</a:t>
            </a:r>
            <a:r>
              <a:rPr lang="en-US" b="1" dirty="0">
                <a:sym typeface="Wingdings" panose="05000000000000000000" pitchFamily="2" charset="2"/>
              </a:rPr>
              <a:t>  Create Reference Table  </a:t>
            </a:r>
            <a:r>
              <a:rPr lang="en-US" b="1" dirty="0" err="1">
                <a:sym typeface="Wingdings" panose="05000000000000000000" pitchFamily="2" charset="2"/>
              </a:rPr>
              <a:t>Product_ID</a:t>
            </a:r>
            <a:r>
              <a:rPr lang="en-US" b="1" dirty="0">
                <a:sym typeface="Wingdings" panose="05000000000000000000" pitchFamily="2" charset="2"/>
              </a:rPr>
              <a:t> and BRAND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6AEAC-096E-49EF-A916-2EADB2215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176203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315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309583" y="1205387"/>
            <a:ext cx="8649420" cy="4888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 PRODUCT_ID Column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send to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new reference table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PRODUCTID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Click on Finish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D19B8-C383-4FA9-B275-F356F82A53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4" y="1839942"/>
            <a:ext cx="2944484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95F52F-12C7-4BA4-B323-FC03EBC50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802" y="1839940"/>
            <a:ext cx="2394664" cy="303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6986C-95F7-4B9D-BB10-DA726671F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50" y="1839940"/>
            <a:ext cx="2883492" cy="295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92C4F-B9FD-41BF-98D7-B3CC24151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5" y="9363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0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07033" y="1376304"/>
            <a:ext cx="8649420" cy="4888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 SUB_CATEGORY Column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send to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new reference table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BRAND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Click on Finish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B0947-48FD-4286-B471-F7BD3434C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3" y="1963767"/>
            <a:ext cx="3003657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1F6B0E-4BB1-4D6C-B5D8-028CD4439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35" y="2006629"/>
            <a:ext cx="2639977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47E5C-D6F5-4E3C-B2F2-DCB5CB8DF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30" y="2006629"/>
            <a:ext cx="2818795" cy="307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99313F-D8CB-45DE-9DDB-83E94F3F0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7" y="16103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1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4 : Create Mapping using Labeler to create pattern and Data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19062-7D32-44DA-A755-4F26DBE6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47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07033" y="1119930"/>
            <a:ext cx="8649420" cy="4313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Mapping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E_ESTORE_PATERN_LABEL_DATA</a:t>
            </a: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READ (ESTORE_SALES)   +  WRITE ( LABELDATA)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2B2B8-B23A-4402-A26C-3A3E9D2F0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3" y="1690370"/>
            <a:ext cx="3824605" cy="345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0D75F-58AD-4D6E-8B24-F2E342AD7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137" y="1690370"/>
            <a:ext cx="4600316" cy="345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A307E8-B407-4ECC-B81C-CFDDC70F3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" y="7557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4b : ADD Filter Transformation and Condition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B01E4-0EA7-4FFB-AC47-E2589A027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649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47290" y="1325028"/>
            <a:ext cx="8649420" cy="5060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FILTER TRANSFORMATION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FILTER CONDITION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Sub_Category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‘Dell’ OR ‘HP OR ‘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Oneplus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OR ‘Sony’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28D3F-DC30-45F6-8522-151E84ABB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40" y="2005962"/>
            <a:ext cx="572960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3629A5-DF05-4A6B-85A6-B161FF84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7" y="12685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8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4c : ADD expression Transformation and Apply Expression for product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41DAF-2DA3-41C5-85C2-A9BAF5DA9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19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43773" y="1222049"/>
            <a:ext cx="8649420" cy="7349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EXPRESSION Transformation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drag 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Sub_Category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Product_Name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Column  into Expression 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TransformationADD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New Port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MPROD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170 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MPROD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Sub_Category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|| ‘ ‘ || 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Product_ID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||‘ ‘ ||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Product_Name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71BBA30-6ECE-4316-84E5-A9E440957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6" y="2165325"/>
            <a:ext cx="4065918" cy="28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1D704-2509-409E-9FA6-F7E0FBEF2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83" y="2068082"/>
            <a:ext cx="4627801" cy="2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32BABA-5C69-4AF6-A5FD-12E0F6627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6" y="6659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0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DF7E7-FB7C-4EDC-9B2C-84743773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03" y="995067"/>
            <a:ext cx="4527964" cy="4175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6B274E-6D57-4DA5-8174-AAAA8CED4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804" y="1473114"/>
            <a:ext cx="3455660" cy="3219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3E396-D5D9-42FE-8AB6-3CA17DCC0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08" y="10976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3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4c : ADD LABELER TRANSFORMATION </a:t>
            </a:r>
            <a:r>
              <a:rPr lang="en-US" b="1" dirty="0">
                <a:sym typeface="Wingdings" panose="05000000000000000000" pitchFamily="2" charset="2"/>
              </a:rPr>
              <a:t> Using Tokens with Reference table and </a:t>
            </a:r>
            <a:r>
              <a:rPr lang="en-US" b="1" dirty="0" err="1">
                <a:sym typeface="Wingdings" panose="05000000000000000000" pitchFamily="2" charset="2"/>
              </a:rPr>
              <a:t>Tokenset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42E39-3FDD-47F8-A00A-8B71C0388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31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07033" y="1090946"/>
            <a:ext cx="3030748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LABELER TRANSFORMATION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Drag MPROD AS INPUT TO LABELER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AF788-804C-4E55-A4F8-4FCC822531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3" y="1894492"/>
            <a:ext cx="4203503" cy="31108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B5816A-4F1E-4BD5-83C9-F3D6A9AEBA0B}"/>
              </a:ext>
            </a:extLst>
          </p:cNvPr>
          <p:cNvSpPr/>
          <p:nvPr/>
        </p:nvSpPr>
        <p:spPr>
          <a:xfrm>
            <a:off x="4572000" y="350808"/>
            <a:ext cx="4462733" cy="12968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LABELER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NEW STRATEGY LABELER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PROPERTIES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STRATEGY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NEW STRATEGY 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INPUTS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MPROD    PROPERTIES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TOKEN   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Delimeter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\s   Output Delimiter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&lt;:&gt; 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NEXT Button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F2A1-C471-4809-B166-C879820D6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293" y="1894492"/>
            <a:ext cx="3710305" cy="324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F1B0F-621B-4BEF-976D-1FB03AA7A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7" y="9363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4247260" y="512749"/>
            <a:ext cx="4192439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 TOKEN USING REFERENCE TABLE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CHOOSE BRAND Reference table  Label  BRAND  Mode  Inclusive  click  Next for   Next Label TOKENS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BCC51-5509-4BA1-9B81-7DC79D88C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5" y="1699892"/>
            <a:ext cx="3001992" cy="344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CCD017-0C50-4926-86A5-376987870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260" y="1699892"/>
            <a:ext cx="4462733" cy="31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FADC9EC-C643-4BBF-80CA-D325587DE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5" y="11830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8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3926283" y="0"/>
            <a:ext cx="4192439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 TOKEN USING REFERENCE TABLE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CHOOSE PRODUCT_ID Reference table  Label  PRODID  Mode  Inclusive  click  Next for   Next Label TOKENS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7BFFA-CC7E-487A-8F42-936CCF67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204"/>
            <a:ext cx="3001992" cy="394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C6EC7-0490-4291-8C6C-8E44FE702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83" y="1242204"/>
            <a:ext cx="3767455" cy="394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D5F743A-E1AD-4FB1-B813-0381C34B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8" y="11951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46005" y="1081277"/>
            <a:ext cx="6630840" cy="5082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 TOKEN USING TOKEN SETS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WORD  CODE  NUMBER  CLICK ON FINISH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4A078-FA4F-4D04-BB14-2DE6BA562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" y="1683521"/>
            <a:ext cx="2311881" cy="3395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C12282-1596-4A51-849A-7027592ADE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107" y="1937641"/>
            <a:ext cx="5724525" cy="295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A704066-7EA3-469D-9C5A-CCEC3E190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" y="6452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3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4d : move Columns from Labeler Transformation to Write (LABELDATA)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11A6F66-1DD4-4921-A8EF-CC517580F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13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360097" y="1298961"/>
            <a:ext cx="6423806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 Labeler  Output  columns 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Labeledoutput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TokenizedData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LABELDATA Target 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A6CE5-AC25-4927-960A-4465D6A746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77" y="2352895"/>
            <a:ext cx="5729605" cy="250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17BFE5F-C16D-4358-844F-EFC9041A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4" y="10976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9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4E : Save Mapping </a:t>
            </a:r>
            <a:r>
              <a:rPr lang="en-US" b="1" dirty="0">
                <a:sym typeface="Wingdings" panose="05000000000000000000" pitchFamily="2" charset="2"/>
              </a:rPr>
              <a:t> Run Data Viewer on Labeler Transformation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B111A18-5C31-48F1-B35B-62841E06F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77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360097" y="1170773"/>
            <a:ext cx="6423806" cy="3688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DATA VIEWER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LABELER TRANSFORMATION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75DD8-A7F7-4A6F-BD2C-10F5CA5DA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5" y="1683521"/>
            <a:ext cx="8187637" cy="303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A6B77E5-1B94-4BD3-B0CC-77BD5A6DF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8" y="101214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8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4f : Save Mapping </a:t>
            </a:r>
            <a:r>
              <a:rPr lang="en-US" b="1" dirty="0">
                <a:sym typeface="Wingdings" panose="05000000000000000000" pitchFamily="2" charset="2"/>
              </a:rPr>
              <a:t> Run Mapping  Produce Product Pattern Label Data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E48B14E-B3DB-43D1-9608-817B513A3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26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80411-045C-4688-9760-4C9D032D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32" y="965675"/>
            <a:ext cx="7657135" cy="4103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8DD2A2-DBF5-48E0-BAA9-C85FBC3C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0" y="7407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062954" y="1469876"/>
            <a:ext cx="6423806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SAVE the Mapping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Run Mapping to Product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Product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Pattern  and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TokenDATA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4EDC-41C6-499B-87F9-928400B24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91" y="2571750"/>
            <a:ext cx="57245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2ED4D0D-F40E-42C5-81B3-1DC17907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4" y="5928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5 : Create Probabilistic Model 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7E1B6A3-E9FB-4D25-BFCD-D9BE38C3D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18474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81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96777" y="1213503"/>
            <a:ext cx="4192439" cy="51962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  c:\Target\ LABELDATA.txt  to C:\data Folder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 Content Set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Choose Probabilistic Models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BCF9A-884E-4A21-B80B-4F93F2BF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7" y="1862983"/>
            <a:ext cx="3038475" cy="311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D71ABA-B0D6-4900-A766-222BC069DC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81" y="1862983"/>
            <a:ext cx="5199842" cy="311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5864AFF-05F1-49BA-A5EF-926DCE639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7" y="16570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19610" y="1178109"/>
            <a:ext cx="4192439" cy="5494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Content Set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Add Probabilistic Model from object  Choose LABELDATA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D796A-6675-4D81-A62C-38DF2DC464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2" y="1902009"/>
            <a:ext cx="3744697" cy="294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38253-205F-4024-AA89-CC8E316BB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200" y="1178110"/>
            <a:ext cx="3643630" cy="367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5E6730-D9C9-4FB7-8C4A-844B26A6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5" y="10976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4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40009" y="999858"/>
            <a:ext cx="4192439" cy="5068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LABEL DATA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MOVE LABEL TO LABEL AND DATA TO DATA IN SELECTED COLUMNS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4B644-A3D3-4601-843B-4EEC2329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9" y="1666430"/>
            <a:ext cx="3766870" cy="331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B2A31-15FD-4D1C-824C-0349A3639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724" y="1666430"/>
            <a:ext cx="4502990" cy="33101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612DBC-55E3-4890-9520-6CC23FD4FED6}"/>
              </a:ext>
            </a:extLst>
          </p:cNvPr>
          <p:cNvSpPr/>
          <p:nvPr/>
        </p:nvSpPr>
        <p:spPr>
          <a:xfrm>
            <a:off x="4572000" y="999858"/>
            <a:ext cx="4192439" cy="5068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Data Source Option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create Model  Click on Finish Button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4AB155F-B5B9-4F33-9E05-B640BD36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09" y="14849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1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387552" y="1008404"/>
            <a:ext cx="4192439" cy="7448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CTRL +S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SAVE THE OBJECT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Compile Probabilistic Train Model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E80CA-BDE8-447D-8FC2-F8641DC15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1" y="1925312"/>
            <a:ext cx="572960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DC9EA2B-B53C-4612-BB25-B3F253743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0" y="9266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6 : Create Mapping using Advance Parsing Technique </a:t>
            </a:r>
            <a:r>
              <a:rPr lang="en-US" b="1" dirty="0">
                <a:sym typeface="Wingdings" panose="05000000000000000000" pitchFamily="2" charset="2"/>
              </a:rPr>
              <a:t> Probabilistic Algorithm 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C87A4EF-A0F4-4193-8910-677DA612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150566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663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784401"/>
          </a:xfrm>
        </p:spPr>
        <p:txBody>
          <a:bodyPr anchor="t">
            <a:noAutofit/>
          </a:bodyPr>
          <a:lstStyle/>
          <a:p>
            <a:r>
              <a:rPr lang="en-US" b="1" dirty="0"/>
              <a:t>Task 6 a : Create Mapping </a:t>
            </a:r>
            <a:r>
              <a:rPr lang="en-US" b="1" dirty="0">
                <a:sym typeface="Wingdings" panose="05000000000000000000" pitchFamily="2" charset="2"/>
              </a:rPr>
              <a:t> Read (</a:t>
            </a:r>
            <a:r>
              <a:rPr lang="en-US" b="1" dirty="0" err="1">
                <a:sym typeface="Wingdings" panose="05000000000000000000" pitchFamily="2" charset="2"/>
              </a:rPr>
              <a:t>estore_sales</a:t>
            </a:r>
            <a:r>
              <a:rPr lang="en-US" b="1" dirty="0">
                <a:sym typeface="Wingdings" panose="05000000000000000000" pitchFamily="2" charset="2"/>
              </a:rPr>
              <a:t>) + Expression Transformation  Prepare Product Name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7D3EA4A-FBB0-4E83-8EA0-7BAA4BF04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54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363955" y="1298961"/>
            <a:ext cx="86379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New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mapiing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Add ESTORE_SALES (Read)  + Add Expression Transformation   Drag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Sub_category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ProductID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product_Name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Column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C5CC2-E56C-4E3A-8685-1C59D6529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55" y="2305904"/>
            <a:ext cx="2587140" cy="269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1CCD21-5209-4DCB-9452-9D9D6C34A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374" y="2305904"/>
            <a:ext cx="5727065" cy="269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79DA5C4-DA74-43F3-A017-378D6098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70" y="14265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59650" y="1312440"/>
            <a:ext cx="8448138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Apply DECODE FUNCTION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Check SUB_CATEGORY  Dell,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HP,Sony,OnePlus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 Concatenate SUB_CATEGORY + PRODUCTID + PRODUCT NAME with spaces  ELSE PASS PRODUCTNAME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959C4-3868-4697-ACEF-ED3967F21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" y="2241275"/>
            <a:ext cx="4645636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F1935D-91B3-4B26-986F-FCA4E2F7FC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40" y="2247957"/>
            <a:ext cx="4021793" cy="26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9E564E-5732-4C30-A789-B95DE566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" y="7330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2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522CB-921C-4801-8E52-472939B1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55" y="1162228"/>
            <a:ext cx="7297947" cy="3780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27C925-109B-4A52-815B-35603BD5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" y="10121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4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6b : ADD Parser Transformation </a:t>
            </a:r>
            <a:r>
              <a:rPr lang="en-US" b="1" dirty="0">
                <a:sym typeface="Wingdings" panose="05000000000000000000" pitchFamily="2" charset="2"/>
              </a:rPr>
              <a:t> drag </a:t>
            </a:r>
            <a:r>
              <a:rPr lang="en-US" b="1" dirty="0" err="1">
                <a:sym typeface="Wingdings" panose="05000000000000000000" pitchFamily="2" charset="2"/>
              </a:rPr>
              <a:t>mprod</a:t>
            </a:r>
            <a:r>
              <a:rPr lang="en-US" b="1" dirty="0">
                <a:sym typeface="Wingdings" panose="05000000000000000000" pitchFamily="2" charset="2"/>
              </a:rPr>
              <a:t> input from Expression To Parser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8219B77-287E-42F7-8608-6A8543AA0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630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16921" y="1427148"/>
            <a:ext cx="4192439" cy="6593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PARSER TRANSFORMATION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DRAG MPROD INPUT TO Parser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18CBF-8ACF-4EB3-A4F3-DF4DAD8B4F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1" y="2230452"/>
            <a:ext cx="3581131" cy="283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C81B6A-EAEF-4755-B56F-CE708C4B7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523" y="2230452"/>
            <a:ext cx="4905556" cy="283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A87196-7A8D-4698-BCAD-696FE1BC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6" y="7620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843666"/>
          </a:xfrm>
        </p:spPr>
        <p:txBody>
          <a:bodyPr anchor="t">
            <a:noAutofit/>
          </a:bodyPr>
          <a:lstStyle/>
          <a:p>
            <a:r>
              <a:rPr lang="en-US" b="1" dirty="0"/>
              <a:t>Task 6c : Configure Parser Transformation </a:t>
            </a:r>
            <a:r>
              <a:rPr lang="en-US" b="1" dirty="0">
                <a:sym typeface="Wingdings" panose="05000000000000000000" pitchFamily="2" charset="2"/>
              </a:rPr>
              <a:t> Add Strategies using Probabilistic Matching Algorithms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5E7AD-D5B6-46F6-A5AE-2C66DC8ED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78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475780" y="922946"/>
            <a:ext cx="4192439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PARSER Transformation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Apply New Strategy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D8212-D76A-4CC3-9173-E15EB0D807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23" y="1871529"/>
            <a:ext cx="8350369" cy="296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061360-E9BA-40C6-9E37-4079C5CA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7" y="11830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85363" y="854579"/>
            <a:ext cx="2697195" cy="6928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Strategy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INPUT  MPROD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 probabilistic Matching Techniques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Click Next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73AF6-63D7-4270-A72A-23959FE00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6" y="1751887"/>
            <a:ext cx="2814010" cy="339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16B0A1-2FE5-414A-A81A-1195DB7E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369" y="1751886"/>
            <a:ext cx="2409645" cy="314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FD9D8-7FCF-49AD-BA48-2CC776598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05" y="1811708"/>
            <a:ext cx="3329796" cy="33317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46F03-7017-4100-9797-C4EF9E8003E8}"/>
              </a:ext>
            </a:extLst>
          </p:cNvPr>
          <p:cNvSpPr/>
          <p:nvPr/>
        </p:nvSpPr>
        <p:spPr>
          <a:xfrm>
            <a:off x="3117010" y="1170772"/>
            <a:ext cx="2697195" cy="5010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Operation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Parse Token using Probabilistic Models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434CF-E6D1-42AF-83B4-D9D92CFF15DB}"/>
              </a:ext>
            </a:extLst>
          </p:cNvPr>
          <p:cNvSpPr/>
          <p:nvPr/>
        </p:nvSpPr>
        <p:spPr>
          <a:xfrm>
            <a:off x="6233859" y="1170774"/>
            <a:ext cx="2697195" cy="5010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 existing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Probabilistic Models which is trained and compiled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D4D4503-BBAB-48C7-A0E3-D6CAD0195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36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0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772113" y="538385"/>
            <a:ext cx="4192439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Applying Strategies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PARSER Transformation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BFCBF-C0A4-4236-B189-89AB5E235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2" y="1615155"/>
            <a:ext cx="7278987" cy="340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BB4BC3F-6B43-48F2-82FC-A3657A069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42" y="12636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280073"/>
          </a:xfrm>
        </p:spPr>
        <p:txBody>
          <a:bodyPr anchor="t">
            <a:noAutofit/>
          </a:bodyPr>
          <a:lstStyle/>
          <a:p>
            <a:r>
              <a:rPr lang="en-US" b="1" dirty="0"/>
              <a:t>Task 6d : Run on  Data viewer Parser Transformation </a:t>
            </a:r>
            <a:r>
              <a:rPr lang="en-US" b="1" dirty="0">
                <a:sym typeface="Wingdings" panose="05000000000000000000" pitchFamily="2" charset="2"/>
              </a:rPr>
              <a:t> to Test Probabilistic Model 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B3601D6-F837-42FB-B340-AF21D9AB4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166652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31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199687" y="1418601"/>
            <a:ext cx="6510070" cy="4371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Data Viewer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PARSER Transformation  Using Probabilistic Model Algorithm   Parse Data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A4622-E464-4ECC-8208-E080C9CDCF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90" y="2016807"/>
            <a:ext cx="7244481" cy="295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33DAF69-FE0A-4AD7-A766-E219E2BC6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17" y="8756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A6D96-1802-458C-B5F3-BA0309FAC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2" y="965675"/>
            <a:ext cx="7251939" cy="3928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C0BB8-64D4-4C26-B7DF-2C8DFD00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9" y="101214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8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BE17E-0520-4F64-92F2-26AD73519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1" y="940037"/>
            <a:ext cx="7850038" cy="3700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66E153-EC69-42EC-BA1D-C5C4BCD44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0" y="11830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5B76E-6CD3-4047-9C2F-6F62DD0A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" y="957129"/>
            <a:ext cx="7430219" cy="3724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1EE62F-5B97-4486-84D9-E47D6875F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" y="9266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9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A6D4F-84CC-4A21-AFE1-2D4E8CC7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79" y="991312"/>
            <a:ext cx="7620000" cy="3580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288156-43FA-446D-B4D5-7CE51EFC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4" y="14394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63D64BB-5F60-45A9-BFD8-AFB885BC93CC}"/>
  <p:tag name="ISPRING_RESOURCE_FOLDER" val="C:\Users\CSS\Desktop\Architecting with Google Kubernetes Engine Foundation Course\2 Introduction to Google Cloud Platform\Introduction to GCP\"/>
  <p:tag name="ISPRING_PRESENTATION_PATH" val="C:\Users\CSS\Desktop\Architecting with Google Kubernetes Engine Foundation Course\2 Introduction to Google Cloud Platform\Introduction to GCP.pptx"/>
  <p:tag name="ISPRING_PROJECT_VERSION" val="9.3"/>
  <p:tag name="ISPRING_PROJECT_FOLDER_UPDATED" val="1"/>
  <p:tag name="ISPRING_SCREEN_RECS_UPDATED" val="C:\Users\CSS\Desktop\Architecting with Google Kubernetes Engine Foundation Course\2 Introduction to Google Cloud Platform\Introduction to GCP\"/>
  <p:tag name="ISPRING_PRESENTATION_TITLE" val="Introduction to GCP"/>
  <p:tag name="ISPRING_FIRST_PUBLISH" val="1"/>
  <p:tag name="FLASHSPRING_ZOOM_TAG" val="59"/>
  <p:tag name="ISPRING_PRESENTATION_INFO_2" val="&lt;?xml version=&quot;1.0&quot; encoding=&quot;UTF-8&quot; standalone=&quot;no&quot; ?&gt;&#10;&lt;presentation2&gt;&#10;&#10;  &lt;slides&gt;&#10;    &lt;slide id=&quot;{13820631-5690-41A4-9118-EB4AB4A3C04B}&quot; pptId=&quot;885&quot;/&gt;&#10;    &lt;slide id=&quot;{8E9D230A-E9FB-4123-B2B0-83F2B1D09C32}&quot; pptId=&quot;870&quot;/&gt;&#10;    &lt;slide id=&quot;{BE0F856D-1F03-40CC-9D5D-087B82E42646}&quot; pptId=&quot;874&quot;/&gt;&#10;    &lt;slide id=&quot;{E4B6837A-1BB3-4FFC-86E3-FA837438A602}&quot; pptId=&quot;872&quot;/&gt;&#10;    &lt;slide id=&quot;{1E193978-F0CF-4A21-B20E-0FA77197F42E}&quot; pptId=&quot;876&quot;/&gt;&#10;    &lt;slide id=&quot;{D17A7669-5C9C-4F3D-B8DE-B521B1A870DC}&quot; pptId=&quot;886&quot;/&gt;&#10;    &lt;slide id=&quot;{CBD996B2-EB1F-4250-B666-330CAC4E950A}&quot; pptId=&quot;781&quot;/&gt;&#10;    &lt;slide id=&quot;{53E3B20A-0BDD-4D95-ABE4-2AD9ED867268}&quot; pptId=&quot;789&quot;/&gt;&#10;    &lt;slide id=&quot;{DE96B556-6219-4845-9E11-5AE4816A355B}&quot; pptId=&quot;825&quot;/&gt;&#10;    &lt;slide id=&quot;{16107570-7D33-4DCD-8F8D-F47E4EDD2490}&quot; pptId=&quot;887&quot;/&gt;&#10;    &lt;slide id=&quot;{356CE62E-9277-45AC-B0CE-F0EF29E75158}&quot; pptId=&quot;827&quot;/&gt;&#10;    &lt;slide id=&quot;{9FA12795-BFF1-4137-9583-086A2AE91BB2}&quot; pptId=&quot;828&quot;/&gt;&#10;    &lt;slide id=&quot;{1A541D3C-6975-4490-B039-803350084756}&quot; pptId=&quot;829&quot;/&gt;&#10;    &lt;slide id=&quot;{4B0F3ABE-4DEF-40A1-BC19-C16CD9AF8036}&quot; pptId=&quot;857&quot;/&gt;&#10;    &lt;slide id=&quot;{C4791F98-B09B-48FB-AD64-09CD20829DEA}&quot; pptId=&quot;862&quot;/&gt;&#10;    &lt;slide id=&quot;{FA9A5206-DA60-4EE6-86EF-9BA7CD05C19C}&quot; pptId=&quot;863&quot;/&gt;&#10;    &lt;slide id=&quot;{CAD03C63-73E2-44B6-83CC-7F59116E9E65}&quot; pptId=&quot;888&quot;/&gt;&#10;    &lt;slide id=&quot;{F9B84ECF-AAD6-45AE-84D6-77CE1B0D2FE5}&quot; pptId=&quot;805&quot;/&gt;&#10;    &lt;slide id=&quot;{A9E655A6-B169-46A6-92A8-DEF14D347F1E}&quot; pptId=&quot;806&quot;/&gt;&#10;    &lt;slide id=&quot;{D8B087A7-1605-4E09-84A3-3ADD6BCAF9EA}&quot; pptId=&quot;807&quot;/&gt;&#10;    &lt;slide id=&quot;{ABA6310C-11D0-4514-9E8B-730589610B55}&quot; pptId=&quot;889&quot;/&gt;&#10;    &lt;slide id=&quot;{FEDE5FE4-E64C-47B7-94ED-4EE8806C1F3B}&quot; pptId=&quot;864&quot;/&gt;&#10;    &lt;slide id=&quot;{B689DE8B-62EA-426E-A572-0A01FF2E373C}&quot; pptId=&quot;865&quot;/&gt;&#10;    &lt;slide id=&quot;{B1F429DA-9EC4-48DD-9F1E-B910BC430B59}&quot; pptId=&quot;890&quot;/&gt;&#10;    &lt;slide id=&quot;{3513FA72-60BC-4656-8122-FEA13F38E7C7}&quot; pptId=&quot;852&quot;/&gt;&#10;    &lt;slide id=&quot;{325B6F70-AD1C-4C72-B5DD-00971C6F5378}&quot; pptId=&quot;853&quot;/&gt;&#10;    &lt;slide id=&quot;{EAB80897-0B15-4FF9-9852-9D1583D37697}&quot; pptId=&quot;867&quot;/&gt;&#10;    &lt;slide id=&quot;{FE267D5F-4920-4CE2-82BD-B3F461167B51}&quot; pptId=&quot;810&quot;/&gt;&#10;    &lt;slide id=&quot;{CF4D29DA-64B8-44AB-B4B4-23E343D9B85D}&quot; pptId=&quot;812&quot;/&gt;&#10;    &lt;slide id=&quot;{830BE5D3-71F4-4B41-A101-4804BE0F99B6}&quot; pptId=&quot;813&quot;/&gt;&#10;    &lt;slide id=&quot;{A691C26C-B45D-47F8-B4C9-ED2BEF510DF9}&quot; pptId=&quot;815&quot;/&gt;&#10;  &lt;/slides&gt;&#10;&#10;  &lt;narration&gt;&#10;    &lt;audioTracks&gt;&#10;      &lt;audioTrack muted=&quot;false&quot; name=&quot;Audio 1&quot; resource=&quot;fd8d9f38&quot; slideId=&quot;{13820631-5690-41A4-9118-EB4AB4A3C04B}&quot; startTime=&quot;0&quot; stepIndex=&quot;0&quot; volume=&quot;1&quot;&gt;&#10;        &lt;audio channels=&quot;1&quot; format=&quot;s16&quot; sampleRate=&quot;44100&quot;/&gt;&#10;      &lt;/audioTrack&gt;&#10;    &lt;/audioTracks&gt;&#10;    &lt;videoTracks/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3944FE52-47D3-4127-A149-DA466F9114D6}" vid="{598CEFF7-5E3D-41B2-9D2B-A5D13B285D3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51166</TotalTime>
  <Words>831</Words>
  <Application>Microsoft Office PowerPoint</Application>
  <PresentationFormat>On-screen Show (16:9)</PresentationFormat>
  <Paragraphs>86</Paragraphs>
  <Slides>57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Segoe UI</vt:lpstr>
      <vt:lpstr>Calibri</vt:lpstr>
      <vt:lpstr>Wingdings 2</vt:lpstr>
      <vt:lpstr>Arial</vt:lpstr>
      <vt:lpstr>Open Sans</vt:lpstr>
      <vt:lpstr>2_Theme</vt:lpstr>
      <vt:lpstr>IDQ Probabilistic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1 : Create Physical Data Object  estore_sales</vt:lpstr>
      <vt:lpstr>PowerPoint Presentation</vt:lpstr>
      <vt:lpstr>PowerPoint Presentation</vt:lpstr>
      <vt:lpstr>Task 1 : Create Physical Data Object  LABELDATA  EMPTY  ADD Columns</vt:lpstr>
      <vt:lpstr>PowerPoint Presentation</vt:lpstr>
      <vt:lpstr>PowerPoint Presentation</vt:lpstr>
      <vt:lpstr>Task 3 : DATA PROFILE  estore_sales  ANALYZE DATA</vt:lpstr>
      <vt:lpstr>PowerPoint Presentation</vt:lpstr>
      <vt:lpstr>PowerPoint Presentation</vt:lpstr>
      <vt:lpstr>Task 4 : From Data Profile  estore_sales  Create Reference Table  Product_ID and BRAND</vt:lpstr>
      <vt:lpstr>PowerPoint Presentation</vt:lpstr>
      <vt:lpstr>PowerPoint Presentation</vt:lpstr>
      <vt:lpstr>Task 4 : Create Mapping using Labeler to create pattern and Data</vt:lpstr>
      <vt:lpstr>PowerPoint Presentation</vt:lpstr>
      <vt:lpstr>Task 4b : ADD Filter Transformation and Condition</vt:lpstr>
      <vt:lpstr>PowerPoint Presentation</vt:lpstr>
      <vt:lpstr>Task 4c : ADD expression Transformation and Apply Expression for product</vt:lpstr>
      <vt:lpstr>PowerPoint Presentation</vt:lpstr>
      <vt:lpstr>Task 4c : ADD LABELER TRANSFORMATION  Using Tokens with Reference table and Tokenset</vt:lpstr>
      <vt:lpstr>PowerPoint Presentation</vt:lpstr>
      <vt:lpstr>PowerPoint Presentation</vt:lpstr>
      <vt:lpstr>PowerPoint Presentation</vt:lpstr>
      <vt:lpstr>PowerPoint Presentation</vt:lpstr>
      <vt:lpstr>Task 4d : move Columns from Labeler Transformation to Write (LABELDATA)</vt:lpstr>
      <vt:lpstr>PowerPoint Presentation</vt:lpstr>
      <vt:lpstr>Task 4E : Save Mapping  Run Data Viewer on Labeler Transformation</vt:lpstr>
      <vt:lpstr>PowerPoint Presentation</vt:lpstr>
      <vt:lpstr>Task 4f : Save Mapping  Run Mapping  Produce Product Pattern Label Data</vt:lpstr>
      <vt:lpstr>PowerPoint Presentation</vt:lpstr>
      <vt:lpstr>Task 5 : Create Probabilistic Model </vt:lpstr>
      <vt:lpstr>PowerPoint Presentation</vt:lpstr>
      <vt:lpstr>PowerPoint Presentation</vt:lpstr>
      <vt:lpstr>PowerPoint Presentation</vt:lpstr>
      <vt:lpstr>PowerPoint Presentation</vt:lpstr>
      <vt:lpstr>Task 6 : Create Mapping using Advance Parsing Technique  Probabilistic Algorithm </vt:lpstr>
      <vt:lpstr>Task 6 a : Create Mapping  Read (estore_sales) + Expression Transformation  Prepare Product Name</vt:lpstr>
      <vt:lpstr>PowerPoint Presentation</vt:lpstr>
      <vt:lpstr>PowerPoint Presentation</vt:lpstr>
      <vt:lpstr>Task 6b : ADD Parser Transformation  drag mprod input from Expression To Parser</vt:lpstr>
      <vt:lpstr>PowerPoint Presentation</vt:lpstr>
      <vt:lpstr>Task 6c : Configure Parser Transformation  Add Strategies using Probabilistic Matching Algorithms</vt:lpstr>
      <vt:lpstr>PowerPoint Presentation</vt:lpstr>
      <vt:lpstr>PowerPoint Presentation</vt:lpstr>
      <vt:lpstr>PowerPoint Presentation</vt:lpstr>
      <vt:lpstr>Task 6d : Run on  Data viewer Parser Transformation  to Test Probabilistic Model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GCP</dc:title>
  <dc:creator>CSS</dc:creator>
  <cp:lastModifiedBy>EE3849</cp:lastModifiedBy>
  <cp:revision>507</cp:revision>
  <dcterms:modified xsi:type="dcterms:W3CDTF">2021-11-08T09:47:32Z</dcterms:modified>
</cp:coreProperties>
</file>